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1" r:id="rId4"/>
    <p:sldId id="259" r:id="rId5"/>
    <p:sldId id="260" r:id="rId6"/>
    <p:sldId id="264" r:id="rId7"/>
    <p:sldId id="262" r:id="rId8"/>
    <p:sldId id="265" r:id="rId9"/>
    <p:sldId id="267" r:id="rId10"/>
    <p:sldId id="266" r:id="rId11"/>
    <p:sldId id="268" r:id="rId12"/>
    <p:sldId id="269" r:id="rId13"/>
    <p:sldId id="273" r:id="rId14"/>
    <p:sldId id="274" r:id="rId15"/>
    <p:sldId id="277" r:id="rId16"/>
    <p:sldId id="279" r:id="rId17"/>
    <p:sldId id="278" r:id="rId18"/>
    <p:sldId id="280" r:id="rId19"/>
    <p:sldId id="282" r:id="rId20"/>
    <p:sldId id="281" r:id="rId21"/>
    <p:sldId id="270" r:id="rId22"/>
    <p:sldId id="295" r:id="rId23"/>
    <p:sldId id="283" r:id="rId24"/>
    <p:sldId id="271" r:id="rId25"/>
    <p:sldId id="296" r:id="rId26"/>
    <p:sldId id="292" r:id="rId27"/>
    <p:sldId id="272" r:id="rId28"/>
    <p:sldId id="297" r:id="rId29"/>
    <p:sldId id="298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1D3E25-6612-FB43-B76C-843974B642A8}">
          <p14:sldIdLst>
            <p14:sldId id="257"/>
            <p14:sldId id="258"/>
            <p14:sldId id="261"/>
            <p14:sldId id="259"/>
            <p14:sldId id="260"/>
            <p14:sldId id="264"/>
            <p14:sldId id="262"/>
            <p14:sldId id="265"/>
            <p14:sldId id="267"/>
            <p14:sldId id="266"/>
            <p14:sldId id="268"/>
            <p14:sldId id="269"/>
            <p14:sldId id="273"/>
            <p14:sldId id="274"/>
            <p14:sldId id="277"/>
            <p14:sldId id="279"/>
            <p14:sldId id="278"/>
            <p14:sldId id="280"/>
            <p14:sldId id="282"/>
            <p14:sldId id="281"/>
            <p14:sldId id="270"/>
            <p14:sldId id="295"/>
            <p14:sldId id="283"/>
            <p14:sldId id="271"/>
            <p14:sldId id="296"/>
            <p14:sldId id="292"/>
            <p14:sldId id="272"/>
            <p14:sldId id="297"/>
            <p14:sldId id="298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8"/>
    <p:restoredTop sz="87387"/>
  </p:normalViewPr>
  <p:slideViewPr>
    <p:cSldViewPr snapToGrid="0" snapToObjects="1">
      <p:cViewPr>
        <p:scale>
          <a:sx n="100" d="100"/>
          <a:sy n="100" d="100"/>
        </p:scale>
        <p:origin x="76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19984-FD86-E64B-B0D7-62978E0E4409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34229-C0EE-5643-99F2-03F4404933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82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34229-C0EE-5643-99F2-03F4404933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4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Factors</a:t>
            </a:r>
            <a:r>
              <a:rPr lang="en-GB" baseline="0" dirty="0" smtClean="0"/>
              <a:t>, Model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34229-C0EE-5643-99F2-03F4404933A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02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Factors</a:t>
            </a:r>
            <a:r>
              <a:rPr lang="en-GB" baseline="0" dirty="0" smtClean="0"/>
              <a:t>, Model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34229-C0EE-5643-99F2-03F4404933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41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03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7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20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9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66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9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41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26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0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D5FFD-2875-194A-9C8C-085BA7CC8811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9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tarun.khiani#!/vizhome/InsightsonAccidents/InsightsonAccidents" TargetMode="External"/><Relationship Id="rId4" Type="http://schemas.openxmlformats.org/officeDocument/2006/relationships/hyperlink" Target="https://github.com/tkhiani/assignments/tree/master/captstone" TargetMode="External"/><Relationship Id="rId5" Type="http://schemas.openxmlformats.org/officeDocument/2006/relationships/hyperlink" Target="https://drive.google.com/open?id=0B8J-8j4mM74EbUZDQlA2WVNQRl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41" b="9393"/>
          <a:stretch/>
        </p:blipFill>
        <p:spPr>
          <a:xfrm>
            <a:off x="-12680" y="38110"/>
            <a:ext cx="12191980" cy="457199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GB" sz="4200" b="1" dirty="0"/>
              <a:t>Improve vehicle road safety by analysing accident data</a:t>
            </a:r>
            <a:r>
              <a:rPr lang="en-GB" sz="4200" dirty="0">
                <a:effectLst/>
              </a:rPr>
              <a:t> </a:t>
            </a:r>
            <a:endParaRPr lang="en-GB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108" y="5091763"/>
            <a:ext cx="1651000" cy="1264587"/>
          </a:xfrm>
        </p:spPr>
        <p:txBody>
          <a:bodyPr anchor="ctr">
            <a:normAutofit/>
          </a:bodyPr>
          <a:lstStyle/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Rohith Nayak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Sathyanarayana M N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Benny Mathew Kuruvila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George P Abraham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Tarun Kamal Khiani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150107" y="5251406"/>
            <a:ext cx="0" cy="914400"/>
          </a:xfrm>
          <a:prstGeom prst="line">
            <a:avLst/>
          </a:prstGeom>
          <a:ln w="25400" cmpd="sng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10341379" y="5076312"/>
            <a:ext cx="1651000" cy="1264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 smtClean="0"/>
              <a:t>Capstone Group: 5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 smtClean="0"/>
              <a:t>Mentor: Neelesh Singh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386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Analytical Approach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 to identify factors influencing fatal &amp; serious accidents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Analytical Approach</a:t>
            </a:r>
            <a:r>
              <a:rPr lang="en-GB" dirty="0"/>
              <a:t/>
            </a:r>
            <a:br>
              <a:rPr lang="en-GB" dirty="0"/>
            </a:br>
            <a:r>
              <a:rPr lang="en-GB" sz="2400" dirty="0" smtClean="0"/>
              <a:t>to </a:t>
            </a:r>
            <a:r>
              <a:rPr lang="en-GB" sz="2400" dirty="0"/>
              <a:t>identify factors influencing fatal &amp; serious accidents 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476400" y="2395418"/>
            <a:ext cx="2738000" cy="626400"/>
            <a:chOff x="476400" y="2395418"/>
            <a:chExt cx="2738000" cy="626400"/>
          </a:xfrm>
        </p:grpSpPr>
        <p:sp>
          <p:nvSpPr>
            <p:cNvPr id="5" name="Chevron 4"/>
            <p:cNvSpPr/>
            <p:nvPr/>
          </p:nvSpPr>
          <p:spPr bwMode="gray">
            <a:xfrm>
              <a:off x="478400" y="2395418"/>
              <a:ext cx="2736000" cy="62640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Data Preparation </a:t>
              </a:r>
              <a:r>
                <a:rPr lang="mr-IN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–</a:t>
              </a: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 err="1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store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 err="1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for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 err="1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rich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information on an accident</a:t>
              </a:r>
            </a:p>
          </p:txBody>
        </p:sp>
        <p:sp>
          <p:nvSpPr>
            <p:cNvPr id="6" name="Oval 5"/>
            <p:cNvSpPr/>
            <p:nvPr/>
          </p:nvSpPr>
          <p:spPr bwMode="gray">
            <a:xfrm>
              <a:off x="476400" y="2523436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427150" y="2372150"/>
            <a:ext cx="2736000" cy="626400"/>
            <a:chOff x="3427150" y="2372150"/>
            <a:chExt cx="2736000" cy="626400"/>
          </a:xfrm>
        </p:grpSpPr>
        <p:sp>
          <p:nvSpPr>
            <p:cNvPr id="7" name="Chevron 6"/>
            <p:cNvSpPr/>
            <p:nvPr/>
          </p:nvSpPr>
          <p:spPr bwMode="gray">
            <a:xfrm>
              <a:off x="3427150" y="2372150"/>
              <a:ext cx="2736000" cy="62640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>
                  <a:ea typeface="Arial" charset="0"/>
                  <a:cs typeface="Arial" charset="0"/>
                </a:rPr>
                <a:t>Data Exploration </a:t>
              </a:r>
              <a:r>
                <a:rPr lang="mr-IN" sz="1100" dirty="0">
                  <a:ea typeface="Arial" charset="0"/>
                  <a:cs typeface="Arial" charset="0"/>
                </a:rPr>
                <a:t>–</a:t>
              </a:r>
              <a:r>
                <a:rPr lang="de-DE" sz="1100" dirty="0">
                  <a:ea typeface="Arial" charset="0"/>
                  <a:cs typeface="Arial" charset="0"/>
                </a:rPr>
                <a:t> </a:t>
              </a:r>
              <a:r>
                <a:rPr lang="de-DE" sz="1100" dirty="0" smtClean="0">
                  <a:ea typeface="Arial" charset="0"/>
                  <a:cs typeface="Arial" charset="0"/>
                </a:rPr>
                <a:t>gain </a:t>
              </a:r>
              <a:r>
                <a:rPr lang="de-DE" sz="1100" dirty="0">
                  <a:ea typeface="Arial" charset="0"/>
                  <a:cs typeface="Arial" charset="0"/>
                </a:rPr>
                <a:t>insights on accidents</a:t>
              </a:r>
            </a:p>
          </p:txBody>
        </p:sp>
        <p:sp>
          <p:nvSpPr>
            <p:cNvPr id="8" name="Oval 7"/>
            <p:cNvSpPr/>
            <p:nvPr/>
          </p:nvSpPr>
          <p:spPr bwMode="gray">
            <a:xfrm>
              <a:off x="3454329" y="2489642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2</a:t>
              </a:r>
              <a:endPara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37800" y="2372150"/>
            <a:ext cx="2736000" cy="626400"/>
            <a:chOff x="6337800" y="2372150"/>
            <a:chExt cx="2736000" cy="626400"/>
          </a:xfrm>
        </p:grpSpPr>
        <p:sp>
          <p:nvSpPr>
            <p:cNvPr id="9" name="Chevron 8"/>
            <p:cNvSpPr/>
            <p:nvPr/>
          </p:nvSpPr>
          <p:spPr bwMode="gray">
            <a:xfrm>
              <a:off x="6337800" y="2372150"/>
              <a:ext cx="2736000" cy="62640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Variable Selection </a:t>
              </a:r>
              <a:r>
                <a:rPr lang="mr-IN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–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to enable right interpretation  </a:t>
              </a:r>
              <a:endParaRPr lang="de-DE" sz="1100" dirty="0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337800" y="2502184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3</a:t>
              </a:r>
              <a:endPara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0" name="Rectangle 19"/>
          <p:cNvSpPr/>
          <p:nvPr/>
        </p:nvSpPr>
        <p:spPr bwMode="gray">
          <a:xfrm>
            <a:off x="11411097" y="6540500"/>
            <a:ext cx="673100" cy="1924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rot="0" spcFirstLastPara="0" vert="horz" wrap="square" lIns="120024" tIns="96019" rIns="120024" bIns="96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334"/>
              </a:spcAft>
            </a:pPr>
            <a:r>
              <a:rPr lang="en-US" sz="1000" dirty="0">
                <a:ea typeface="Arial" charset="0"/>
                <a:cs typeface="Arial" charset="0"/>
              </a:rPr>
              <a:t>Tableau</a:t>
            </a:r>
          </a:p>
        </p:txBody>
      </p:sp>
      <p:sp>
        <p:nvSpPr>
          <p:cNvPr id="21" name="Rectangle 20"/>
          <p:cNvSpPr/>
          <p:nvPr/>
        </p:nvSpPr>
        <p:spPr bwMode="gray">
          <a:xfrm>
            <a:off x="11411097" y="6324600"/>
            <a:ext cx="673100" cy="20320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6400" y="3193532"/>
            <a:ext cx="2368400" cy="2662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Basic data exploration </a:t>
            </a:r>
          </a:p>
          <a:p>
            <a:pPr marL="36000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% of serious &amp; fatal accidents</a:t>
            </a:r>
          </a:p>
          <a:p>
            <a:pPr marL="36000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to arrive at derived variables like vehicle age, engine cc and accident time (early morning, morning,</a:t>
            </a:r>
            <a:r>
              <a:rPr lang="mr-IN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) in buckets </a:t>
            </a:r>
            <a:endParaRPr lang="en-US" sz="1100" kern="0" dirty="0" smtClean="0">
              <a:solidFill>
                <a:schemeClr val="tx1">
                  <a:lumMod val="95000"/>
                  <a:lumOff val="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6000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to understand distribution</a:t>
            </a:r>
            <a:endParaRPr lang="en-US" sz="11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Clean &amp; aggregate causalities and vehicles by accident 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causalities &amp; vehicles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 accident with the accidents data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Hence a total of 195 variables available for every accident</a:t>
            </a:r>
            <a:endParaRPr lang="en-US" sz="11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5150" y="3193532"/>
            <a:ext cx="2353730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Explore the rich information on accidents using Tableau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patterns and better understand the situation today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35800" y="3193531"/>
            <a:ext cx="2368400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variables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that directly predict accident severity like </a:t>
            </a:r>
            <a:r>
              <a:rPr lang="en-GB" sz="1100" dirty="0" smtClean="0"/>
              <a:t>no</a:t>
            </a:r>
            <a:r>
              <a:rPr lang="en-GB" sz="1100" dirty="0"/>
              <a:t>. of serious </a:t>
            </a:r>
            <a:r>
              <a:rPr lang="en-GB" sz="1100" dirty="0" smtClean="0"/>
              <a:t>casualties, no. of fatal causalities,</a:t>
            </a:r>
            <a:r>
              <a:rPr lang="mr-IN" sz="1100" dirty="0" smtClean="0"/>
              <a:t>…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variables that would not help in predicting like road numbers, time in hours, police visits the accidents spot,</a:t>
            </a:r>
            <a:r>
              <a:rPr lang="mr-IN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Dummy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encoding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unknown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variables like `Junction_Control.-1`, `Weather_Conditions.-1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`…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variables with high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multicollinearity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93300" y="3193531"/>
            <a:ext cx="2368400" cy="2816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050" dirty="0"/>
              <a:t>Accident Severity has 3 levels – 1 (</a:t>
            </a:r>
            <a:r>
              <a:rPr lang="en-US" sz="1050" dirty="0" smtClean="0"/>
              <a:t>Fatal 1.15%), </a:t>
            </a:r>
            <a:r>
              <a:rPr lang="en-US" sz="1050" dirty="0"/>
              <a:t>2 (</a:t>
            </a:r>
            <a:r>
              <a:rPr lang="en-US" sz="1050" dirty="0" smtClean="0"/>
              <a:t>Serious: 14%), 3 (Slight 84.85%) </a:t>
            </a:r>
            <a:r>
              <a:rPr lang="en-US" sz="1050" dirty="0"/>
              <a:t>hence this problem is a multi-class classification </a:t>
            </a:r>
            <a:r>
              <a:rPr lang="en-US" sz="1050" dirty="0" smtClean="0"/>
              <a:t>problem</a:t>
            </a:r>
            <a:endParaRPr lang="en-US" sz="11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 vs Rest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strategy </a:t>
            </a:r>
            <a:r>
              <a:rPr lang="mr-IN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This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strategy involves training a single classifier per class, with the samples of that class as positive samples and all other samples as negatives.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Logistic Regression Model </a:t>
            </a:r>
            <a:r>
              <a:rPr lang="mr-IN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Remove variables that are not significant and have an odds ration less than 1</a:t>
            </a:r>
            <a:endParaRPr lang="en-US" sz="1100" dirty="0" smtClean="0"/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Evaluate model performance, model robustness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&amp; Interpret factors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195300" y="2372150"/>
            <a:ext cx="2736000" cy="626400"/>
            <a:chOff x="9195300" y="2372150"/>
            <a:chExt cx="2736000" cy="626400"/>
          </a:xfrm>
        </p:grpSpPr>
        <p:sp>
          <p:nvSpPr>
            <p:cNvPr id="28" name="Chevron 27"/>
            <p:cNvSpPr/>
            <p:nvPr/>
          </p:nvSpPr>
          <p:spPr bwMode="gray">
            <a:xfrm>
              <a:off x="9195300" y="2372150"/>
              <a:ext cx="2736000" cy="62640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Model 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Building </a:t>
              </a:r>
              <a:r>
                <a:rPr lang="mr-IN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–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identify &amp; intepret factors causing fatal &amp; serious accidents</a:t>
              </a:r>
              <a:endParaRPr lang="de-DE" sz="1100" dirty="0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gray">
            <a:xfrm>
              <a:off x="9246100" y="2502184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4</a:t>
              </a:r>
              <a:endPara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5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5" grpId="0"/>
      <p:bldP spid="25" grpId="1"/>
      <p:bldP spid="26" grpId="0"/>
      <p:bldP spid="26" grpId="1"/>
      <p:bldP spid="29" grpId="0"/>
      <p:bldP spid="2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Insights on Accidents in the UK from 2010 to 2015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50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641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864180"/>
            <a:ext cx="12192000" cy="9938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Declining trend of accidents across severity over </a:t>
            </a:r>
            <a:r>
              <a:rPr lang="en-GB" dirty="0" smtClean="0"/>
              <a:t>time except in 2014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4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2000" cy="58896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Fatal Accidents peak on Weekends and high numbers are observed from 8:00 PM to 4:00 AM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Serious Accidents peak on Fridays and most serious accidents occur from 4:00 PM to 8:00 </a:t>
            </a:r>
            <a:r>
              <a:rPr lang="en-GB" dirty="0" smtClean="0"/>
              <a:t>PM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215900"/>
            <a:ext cx="12129592" cy="53370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GB" dirty="0"/>
              <a:t>Most Fatal &amp; Serious Accidents occur in daylight, on roads with 30 or 60 as speed limit, on single carriageways and at T/Staggered Junctions or not at a junction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Fatal &amp; Serious </a:t>
            </a:r>
            <a:r>
              <a:rPr lang="en-GB" dirty="0" smtClean="0"/>
              <a:t>Accidents occur at higher speed limits of 60 &amp; 70 in darkness 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51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Cars cause the most no. of </a:t>
            </a:r>
            <a:r>
              <a:rPr lang="en-GB" dirty="0" smtClean="0"/>
              <a:t>casualties</a:t>
            </a:r>
          </a:p>
          <a:p>
            <a:pPr algn="ctr"/>
            <a:r>
              <a:rPr lang="en-GB" dirty="0" smtClean="0"/>
              <a:t>Car </a:t>
            </a:r>
            <a:r>
              <a:rPr lang="en-GB" dirty="0"/>
              <a:t>Occupants, Pedestrians (70%), Cyclist (50%) and Motor Cyclists (50%) are the ones affected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327855"/>
            <a:ext cx="12192000" cy="29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Pedestrians are at high risk and crossing the carriageway, crossing from near side, offside are the primary reason for serious and fatal casualties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2192000" cy="39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Need to improve vehicle road safety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Objective &amp; Scope </a:t>
            </a:r>
            <a:r>
              <a:rPr lang="mr-IN" dirty="0" smtClean="0">
                <a:latin typeface="Calibri Light" charset="0"/>
                <a:ea typeface="Calibri Light" charset="0"/>
                <a:cs typeface="Calibri Light" charset="0"/>
              </a:rPr>
              <a:t>–</a:t>
            </a: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 Improve vehicle road safety in the UK 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Analytical Approach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Insights on accidents in the UK from 2010-15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Factors influencing serious &amp; fatal accidents in the UK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Summary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70021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Fatality is high for Pedestrians over 75 years &amp; Serious injuries are prominent for pedestrians in age group 6 – 15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44600"/>
            <a:ext cx="12192000" cy="31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fatal accidents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3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Fatal Accidents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18953"/>
              </p:ext>
            </p:extLst>
          </p:nvPr>
        </p:nvGraphicFramePr>
        <p:xfrm>
          <a:off x="1016000" y="1612954"/>
          <a:ext cx="10782300" cy="49656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65400"/>
                <a:gridCol w="469900"/>
                <a:gridCol w="7747000"/>
              </a:tblGrid>
              <a:tr h="466357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Variables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Odds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Interpretation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no_mobilityScooter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8.25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mobility scooter increases by 1 then the odds to accident fatality increases by 8.25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no_of_casualties_in_ageband_11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5.44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no of occupants of age over 75 increases by 1 then the odds to accident fatality increases by 5.4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no_of_ped_inCarriagewayNotCrossing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4.60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pedestrian is in carriageway and are not crossing increases by 1 then accident fatality increases by 4.6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no_motocyle_over_500cc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4.20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 of motorcycles greater than 500cc increases by 1 then the odds to accident fatality increases by 4.2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no_of_ped_onZigZagApproach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3.60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approaching Zigzag increases by 1 then the odds to accident fatal increases by 3.6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no_of_ped_crossFromOffSide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3.37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crossing from Offside increases by 1 then the odds to accident fatal increases by 3.37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no_goodsVehicleOver7.5t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3.23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goods vehicles of length over 7.5feet increases by 1, the odds of accident being fatal increases by 3.23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no_minibus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2.97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minibuses increases by 1, the odds of accident being fatal increases by 2.98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no_motocyle_under_125cc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2.91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less than 125cc increases by 1 then the odds to accident fatality increases by 2.91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no_motocyle_under_500cc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2.89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less than 500cc increases by 1 then the odds to accident fatality increases by 2.89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no_agrVehicle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2.55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agricultural vehicles increases by 1 then the odds to accident fatality increases by 2.55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no_of_ped_crossFromNearside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2.54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crossing from nearside increases by 1 then the odds to accident fatal increases by 2.54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no_of_cyclist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2.30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cyclists increases by 1 then the odds to accident fatality increases by 2.31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no_goodsVehicleUnder7.5t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2.20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goods vehicles of length under 7.5feet increases by 1, the odds of accident being fatal increases by 2.2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no_of_ped_onZigZagExit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2.16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exiting a zigzag increases by 1 then the odds to accident fatal increases by 2.16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no_of_ped_inCenterOfCarriageway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2.11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in centre of carriageway  increases by 1 then the odds to accident fatal increases by 2.11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no_of_ped_onRefuge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2.09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is a refugee increases by 1 then accident fatality increases by 2.09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no_of_casualties_in_ageband_10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2.03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people aged between 66 - 75 involved in casualties increases by 1, the odds of accident being fatal increases by 2.03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no_otherVehicle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1.99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other vehicles increases by 1, then the odds of </a:t>
                      </a:r>
                      <a:r>
                        <a:rPr lang="en-GB" sz="1100" dirty="0" smtClean="0">
                          <a:effectLst/>
                        </a:rPr>
                        <a:t>accident</a:t>
                      </a:r>
                      <a:r>
                        <a:rPr lang="en-GB" sz="1100" baseline="0" dirty="0" smtClean="0">
                          <a:effectLst/>
                        </a:rPr>
                        <a:t> </a:t>
                      </a:r>
                      <a:r>
                        <a:rPr lang="en-GB" sz="1100" dirty="0" smtClean="0">
                          <a:effectLst/>
                        </a:rPr>
                        <a:t>being </a:t>
                      </a:r>
                      <a:r>
                        <a:rPr lang="en-GB" sz="1100" dirty="0">
                          <a:effectLst/>
                        </a:rPr>
                        <a:t>fatal increases by 1.99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23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for </a:t>
            </a:r>
            <a:r>
              <a:rPr lang="en-GB" dirty="0" smtClean="0"/>
              <a:t>Fatal Accidents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8773"/>
              </p:ext>
            </p:extLst>
          </p:nvPr>
        </p:nvGraphicFramePr>
        <p:xfrm>
          <a:off x="977900" y="1660525"/>
          <a:ext cx="10515600" cy="466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2500"/>
                <a:gridCol w="1612900"/>
                <a:gridCol w="1231900"/>
                <a:gridCol w="4178300"/>
              </a:tblGrid>
              <a:tr h="220365"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Model</a:t>
                      </a:r>
                      <a:r>
                        <a:rPr lang="en-GB" baseline="0" dirty="0" smtClean="0"/>
                        <a:t> Performance Metric</a:t>
                      </a:r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Score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Remarks</a:t>
                      </a:r>
                      <a:endParaRPr lang="en-GB" dirty="0"/>
                    </a:p>
                  </a:txBody>
                  <a:tcPr/>
                </a:tc>
              </a:tr>
              <a:tr h="220365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Train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Test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 Significance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 smtClean="0"/>
                        <a:t>2.2 e^-16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</a:t>
                      </a:r>
                      <a:r>
                        <a:rPr lang="en-GB" sz="1400" baseline="0" dirty="0" smtClean="0"/>
                        <a:t> model is significant</a:t>
                      </a:r>
                      <a:endParaRPr lang="en-GB" sz="1400" dirty="0"/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McFadden</a:t>
                      </a:r>
                      <a:r>
                        <a:rPr lang="en-GB" sz="1400" baseline="0" dirty="0" smtClean="0"/>
                        <a:t> R^2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26.22 %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26.22 % of the uncertainty of the intercept only model can be explained by the logistics regression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AUC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 smtClean="0"/>
                        <a:t>88.14 %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86.57 %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</a:t>
                      </a:r>
                      <a:r>
                        <a:rPr lang="en-GB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 </a:t>
                      </a: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strong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AUC for a 10 fold cross validation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87.47% - 89.01%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robust and it</a:t>
                      </a: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fair well in new data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10th decile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5.68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5.85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9th decile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1.84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 of fatal accidents captured in the 9th &amp; 10th decile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77.82 %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76.88 %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Cut-Off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Decided based on the distribution and need to identify fatal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Accuracy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94.21 %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96.23 %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Overall accuracy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Sensitivity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35.45 %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32.96 %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fatal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Specificity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94.21 %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96.96 %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non-fatal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serious accidents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8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Serious Accidents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9008"/>
              </p:ext>
            </p:extLst>
          </p:nvPr>
        </p:nvGraphicFramePr>
        <p:xfrm>
          <a:off x="990600" y="1663699"/>
          <a:ext cx="10807699" cy="48170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4400"/>
                <a:gridCol w="538506"/>
                <a:gridCol w="7914793"/>
              </a:tblGrid>
              <a:tr h="288366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Variables</a:t>
                      </a:r>
                      <a:endParaRPr lang="en-GB" sz="1400" b="1" dirty="0" smtClean="0">
                        <a:effectLst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Odds</a:t>
                      </a:r>
                      <a:endParaRPr lang="en-GB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Interpretation</a:t>
                      </a:r>
                      <a:endParaRPr lang="en-GB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no_eMotorCycle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7.96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electric motorcycles  increases by 1 then the odds to accident being serious increases by 7.96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no_motocyle_over_500cc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5.71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no. of motorcycles  over 500cc increases by 1 then the odds to accident being serious increases by 5.71 times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no_of_ped_crossFromOffSideMasked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4.18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off side is masked increases by 1 then the odds to accident  being severe increases by 4.18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no_motocyle_under_500cc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3.88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no. of motorcycles  below 500cc increases by 1 then the odds to accident being serious increases by 3.88 times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no_of_ped_crossFromNearsideMasked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3.82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nearside is masked increases by 1 then the odds to accident  being severe increases by 3.82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no_of_ped_crossFromOffSide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3.19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off side increases by 1 then the odds to accident  being severe increases by 3.19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no_motocyle_under_125cc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3.19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 below 125cc increases by 1 then the odds to accident being serious increases by 3.19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no_of_cyclist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3.07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cyclists increases by 1 then the odds to accident being serious increases by 1.12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no_of_ped_crossFromNearside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3.02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nearside increases by 1 then the odds to accident  being severe increases by 3.02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no_of_casualties_in_ageband_11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2.62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 of occupants of  age over 75 increases by 1 then the odds to accident being serious  increases by 2.6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no_of_ped_onZigZagExit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2.46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exiting a zigzag increases by 1 then the odds to accident being serious increases by 2.46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no_motocyle_under_50cc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2.42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 below 50cc increases by 1 then the odds to accident being serious increases by 2.42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71887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no_of_ped_inCarriagewayNotCrossing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2.22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in carriageway and are not crossing increases by 1 then the odds to accident  being severe increases by 2.22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no_mobilityScooter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2.22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</a:t>
                      </a:r>
                      <a:r>
                        <a:rPr lang="en-GB" sz="1100" dirty="0" err="1">
                          <a:effectLst/>
                        </a:rPr>
                        <a:t>mobilityscooter</a:t>
                      </a:r>
                      <a:r>
                        <a:rPr lang="en-GB" sz="1100" dirty="0">
                          <a:effectLst/>
                        </a:rPr>
                        <a:t> increases by 1 then the odds to accident being serious increases by 2.22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no_of_agrivehicle_occupant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2.05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agricultural vehicles increases by 1 then the odds to accident being serious increases by 2.05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no_of_ped_onFootway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1.93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on the footway increases by 1 then accident being serious increases by 1.93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71887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no_of_casualties_in_ageband_10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1.92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people aged between 66 - 75 involved in casualties increases by 1, the odds of accident being severe increases by 1.92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1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</a:t>
            </a:r>
            <a:r>
              <a:rPr lang="en-GB" dirty="0" smtClean="0"/>
              <a:t>for Serious Accidents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44288"/>
              </p:ext>
            </p:extLst>
          </p:nvPr>
        </p:nvGraphicFramePr>
        <p:xfrm>
          <a:off x="977900" y="1660525"/>
          <a:ext cx="10515600" cy="466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13100"/>
                <a:gridCol w="1511300"/>
                <a:gridCol w="1066800"/>
                <a:gridCol w="4724400"/>
              </a:tblGrid>
              <a:tr h="220365"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Model</a:t>
                      </a:r>
                      <a:r>
                        <a:rPr lang="en-GB" baseline="0" dirty="0" smtClean="0"/>
                        <a:t> Performance Metric</a:t>
                      </a:r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Score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Remarks</a:t>
                      </a:r>
                      <a:endParaRPr lang="en-GB" dirty="0"/>
                    </a:p>
                  </a:txBody>
                  <a:tcPr/>
                </a:tc>
              </a:tr>
              <a:tr h="220365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Train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Test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 Significance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2.2 e^-16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</a:t>
                      </a:r>
                      <a:r>
                        <a:rPr lang="en-GB" sz="1400" baseline="0" dirty="0" smtClean="0"/>
                        <a:t> model is significant</a:t>
                      </a:r>
                      <a:endParaRPr lang="en-GB" sz="1400" dirty="0"/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McFadden</a:t>
                      </a:r>
                      <a:r>
                        <a:rPr lang="en-GB" sz="1400" baseline="0" dirty="0" smtClean="0"/>
                        <a:t> R^2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12.41 %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12.41 % of the uncertainty of the intercept only model can be explained by the logistics regression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AUC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73.88 %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73.91 %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</a:t>
                      </a:r>
                      <a:r>
                        <a:rPr lang="en-GB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however it is </a:t>
                      </a:r>
                      <a:r>
                        <a:rPr lang="en-GB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a strong</a:t>
                      </a:r>
                      <a:r>
                        <a:rPr lang="en-GB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AUC for a 10 fold cross validation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73.60 % - 73.91 %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robust and it</a:t>
                      </a: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fair well in new data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10th decile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1.97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2.59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9th decile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1.65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1.80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 of fatal accidents captured in the first 5 deciles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73.19 %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79.60 %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Cut-Off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Decided based on the distribution and need to identify serious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Accuracy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70.08 %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74.75 %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Overall accuracy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Sensitivity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53.63 %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53.26 %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serious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Specificity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78.11 %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78.25 %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non-serious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01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&amp; Recommendations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63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Summary </a:t>
            </a:r>
            <a:r>
              <a:rPr lang="mr-IN" b="1" dirty="0" smtClean="0"/>
              <a:t>–</a:t>
            </a:r>
            <a:r>
              <a:rPr lang="en-GB" b="1" dirty="0" smtClean="0"/>
              <a:t> Fatal Accidents  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1217614" y="2301547"/>
            <a:ext cx="3824286" cy="61310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Fatal Accidents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 more likely in the following situations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69057" y="2300288"/>
            <a:ext cx="4884743" cy="6099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 smtClean="0"/>
              <a:t>Fatal Accidents</a:t>
            </a:r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Can be reduced by adopting the following measures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7614" y="2910270"/>
            <a:ext cx="3824286" cy="2753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Travelling in mobility scooters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People over 65 years of age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Pedestrians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on carriage way and not crossing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on carriageway and crossing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crossing before or after a zig zag junction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Travelling on motor cycles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Travelling in darkness with no street/carriageway with no lighting 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9057" y="2910270"/>
            <a:ext cx="4884743" cy="27539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Do’s &amp; Don’t for those using mobility scooters and offer a 20-minute course to ensure safety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Advice pedestrians, passengers on mobility scooters, cyclists to dress appropriately to be </a:t>
            </a:r>
            <a:r>
              <a:rPr lang="en-US" sz="1200" dirty="0" smtClean="0"/>
              <a:t>seen in day or in darkness </a:t>
            </a:r>
            <a:endParaRPr lang="en-US" sz="12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Ensure </a:t>
            </a:r>
            <a:r>
              <a:rPr lang="en-US" sz="1200" dirty="0"/>
              <a:t>that all streets &amp; carriageways are lit-up when the sun sets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Run an awareness drive for pedestrians once in a year – Walk for a cause and walk </a:t>
            </a:r>
            <a:r>
              <a:rPr lang="en-US" sz="1200" dirty="0" smtClean="0"/>
              <a:t>safely</a:t>
            </a:r>
            <a:endParaRPr lang="en-US" sz="1200" dirty="0"/>
          </a:p>
        </p:txBody>
      </p:sp>
      <p:sp>
        <p:nvSpPr>
          <p:cNvPr id="18" name="Right Arrow 17"/>
          <p:cNvSpPr>
            <a:spLocks noChangeAspect="1"/>
          </p:cNvSpPr>
          <p:nvPr/>
        </p:nvSpPr>
        <p:spPr>
          <a:xfrm>
            <a:off x="5414957" y="3701984"/>
            <a:ext cx="681043" cy="439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3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Summary </a:t>
            </a:r>
            <a:r>
              <a:rPr lang="mr-IN" b="1" dirty="0" smtClean="0"/>
              <a:t>–</a:t>
            </a:r>
            <a:r>
              <a:rPr lang="en-GB" b="1" dirty="0" smtClean="0"/>
              <a:t> Serious Accidents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1116014" y="1945947"/>
            <a:ext cx="3697286" cy="61310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Serious Accidents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 more likely in the following situations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59499" y="1944688"/>
            <a:ext cx="5194301" cy="6099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 smtClean="0"/>
              <a:t>Serious Accidents</a:t>
            </a:r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 reduced by adopting the following measures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6014" y="2554670"/>
            <a:ext cx="3697286" cy="3769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Commuters </a:t>
            </a:r>
            <a:r>
              <a:rPr lang="en-US" sz="1200" dirty="0"/>
              <a:t>in Electric Motor </a:t>
            </a:r>
            <a:r>
              <a:rPr lang="en-US" sz="1200" dirty="0" smtClean="0"/>
              <a:t>Cycles</a:t>
            </a:r>
            <a:endParaRPr lang="en-US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Motor </a:t>
            </a:r>
            <a:r>
              <a:rPr lang="en-US" sz="1200" dirty="0"/>
              <a:t>Cycle Riders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Heavy </a:t>
            </a:r>
            <a:r>
              <a:rPr lang="en-US" sz="1200" dirty="0"/>
              <a:t>motorcycle users (&gt;500cc) 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Middleweight motorcycle users (&gt;300cc</a:t>
            </a:r>
            <a:r>
              <a:rPr lang="en-US" sz="1200" dirty="0" smtClean="0"/>
              <a:t>)</a:t>
            </a:r>
            <a:endParaRPr lang="en-US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Pedestrians</a:t>
            </a:r>
            <a:endParaRPr lang="en-US" sz="1200" dirty="0"/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crossing from onside or offside irrespective of being masked or unmasked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exiting a zigzag </a:t>
            </a:r>
            <a:endParaRPr lang="en-US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Cyclists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6159499" y="2554670"/>
            <a:ext cx="5194301" cy="3769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Electric Motor Cycles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Drivers </a:t>
            </a:r>
            <a:r>
              <a:rPr lang="en-GB" sz="1200" dirty="0" smtClean="0"/>
              <a:t>test should be mandatory for </a:t>
            </a:r>
            <a:r>
              <a:rPr lang="en-GB" sz="1200" dirty="0"/>
              <a:t>electric </a:t>
            </a:r>
            <a:r>
              <a:rPr lang="en-GB" sz="1200" dirty="0" smtClean="0"/>
              <a:t>motorcycles that has </a:t>
            </a:r>
            <a:r>
              <a:rPr lang="en-GB" sz="1200" dirty="0"/>
              <a:t>a motor of 250 watts output or </a:t>
            </a:r>
            <a:r>
              <a:rPr lang="en-GB" sz="1200" dirty="0" smtClean="0"/>
              <a:t>less. </a:t>
            </a:r>
            <a:endParaRPr lang="en-GB" sz="1200" dirty="0" smtClean="0"/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License </a:t>
            </a:r>
            <a:r>
              <a:rPr lang="en-GB" sz="1200" dirty="0"/>
              <a:t>should be </a:t>
            </a:r>
            <a:r>
              <a:rPr lang="en-GB" sz="1200" dirty="0" smtClean="0"/>
              <a:t>mandatory for a motor greater than 250 watts.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Motor Cycle Riders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Users </a:t>
            </a:r>
            <a:r>
              <a:rPr lang="en-GB" sz="1200" dirty="0"/>
              <a:t>riding without rider gear (not limited to helmets), should be considered as </a:t>
            </a:r>
            <a:r>
              <a:rPr lang="en-GB" sz="1200" dirty="0" smtClean="0"/>
              <a:t>a violation of traffic rules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Campaigns promoting best road practices, safety gear usages </a:t>
            </a:r>
            <a:endParaRPr lang="en-US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Cyclists</a:t>
            </a:r>
            <a:endParaRPr lang="en-GB" sz="1200" dirty="0"/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Strictly </a:t>
            </a:r>
            <a:r>
              <a:rPr lang="en-GB" sz="1200" dirty="0"/>
              <a:t>advised to use only bike lanes. Violators should be penalized.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Usage of proper rider gear and first aid kit should be promoted among cyclists</a:t>
            </a:r>
            <a:r>
              <a:rPr lang="en-GB" sz="1200" dirty="0" smtClean="0"/>
              <a:t>. </a:t>
            </a:r>
            <a:endParaRPr lang="en-US" sz="1200" dirty="0"/>
          </a:p>
        </p:txBody>
      </p:sp>
      <p:sp>
        <p:nvSpPr>
          <p:cNvPr id="3" name="Right Arrow 2"/>
          <p:cNvSpPr>
            <a:spLocks noChangeAspect="1"/>
          </p:cNvSpPr>
          <p:nvPr/>
        </p:nvSpPr>
        <p:spPr>
          <a:xfrm>
            <a:off x="5145878" y="4000435"/>
            <a:ext cx="681043" cy="439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to improve vehicle road safety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7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 More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1675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  <a:buFont typeface="Arial" charset="0"/>
              <a:buChar char="•"/>
            </a:pPr>
            <a:r>
              <a:rPr lang="en-GB" sz="2000" dirty="0" smtClean="0">
                <a:hlinkClick r:id="rId2" invalidUrl="https://github.com/tkhiani/assignments/blob/master/captstone/report/Capstone Group 5 - Improve vehicle road safety by analysing accident data.pdf"/>
              </a:rPr>
              <a:t>Detailed report on the accident data</a:t>
            </a:r>
            <a:endParaRPr lang="en-GB" sz="2000" dirty="0" smtClean="0"/>
          </a:p>
          <a:p>
            <a:pPr>
              <a:spcBef>
                <a:spcPts val="1600"/>
              </a:spcBef>
              <a:buFont typeface="Arial" charset="0"/>
              <a:buChar char="•"/>
            </a:pPr>
            <a:r>
              <a:rPr lang="en-GB" sz="2000" u="sng" dirty="0">
                <a:hlinkClick r:id="rId3"/>
              </a:rPr>
              <a:t>Tableau Dashboard for detailed Insights on Accidents in the UK from 2010 – </a:t>
            </a:r>
            <a:r>
              <a:rPr lang="en-GB" sz="2000" u="sng" dirty="0" smtClean="0">
                <a:hlinkClick r:id="rId3"/>
              </a:rPr>
              <a:t>2015</a:t>
            </a:r>
            <a:endParaRPr lang="en-GB" sz="2000" dirty="0" smtClean="0"/>
          </a:p>
          <a:p>
            <a:pPr lvl="0">
              <a:spcBef>
                <a:spcPts val="1600"/>
              </a:spcBef>
              <a:buFont typeface="Arial" charset="0"/>
              <a:buChar char="•"/>
            </a:pPr>
            <a:r>
              <a:rPr lang="en-GB" sz="2000" u="sng" dirty="0" smtClean="0">
                <a:hlinkClick r:id="rId4"/>
              </a:rPr>
              <a:t>GitHub for the r-code for UK accident data analysis</a:t>
            </a:r>
            <a:endParaRPr lang="en-GB" sz="2000" u="sng" dirty="0" smtClean="0"/>
          </a:p>
          <a:p>
            <a:pPr>
              <a:spcBef>
                <a:spcPts val="1600"/>
              </a:spcBef>
              <a:buFont typeface="Arial" charset="0"/>
              <a:buChar char="•"/>
            </a:pPr>
            <a:r>
              <a:rPr lang="en-GB" sz="2000" u="sng" dirty="0">
                <a:hlinkClick r:id="rId5"/>
              </a:rPr>
              <a:t>Data at different stages (processed data</a:t>
            </a:r>
            <a:r>
              <a:rPr lang="en-GB" sz="2000" u="sng" dirty="0" smtClean="0">
                <a:hlinkClick r:id="rId5"/>
              </a:rPr>
              <a:t>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209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Devastating impact of Accidents </a:t>
            </a:r>
            <a:endParaRPr lang="en-GB" sz="2400" b="1" dirty="0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3889963" y="2604705"/>
            <a:ext cx="2343600" cy="1800645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24" name="TextBox 23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91448" y="6424093"/>
              <a:ext cx="3117337" cy="32519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Average No. of Causalities everyday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1448" y="6930895"/>
              <a:ext cx="2924296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3,400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1293509" y="2604702"/>
            <a:ext cx="2343600" cy="1800648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33" name="TextBox 32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1446" y="6424093"/>
              <a:ext cx="3054640" cy="32519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No. of Causalities across the globe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91446" y="6930895"/>
              <a:ext cx="2917446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1.25m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9010200" y="2604702"/>
            <a:ext cx="2343600" cy="1800645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37" name="TextBox 36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91448" y="6424093"/>
              <a:ext cx="3117337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Leading cause of death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91449" y="6930895"/>
              <a:ext cx="2928489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8</a:t>
              </a:r>
              <a:r>
                <a:rPr lang="en-US" sz="3600" b="1" kern="0" baseline="3000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th</a:t>
              </a: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 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6438199" y="2604702"/>
            <a:ext cx="2343600" cy="1800645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46" name="TextBox 45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91448" y="6424093"/>
              <a:ext cx="3117337" cy="32519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Estimated burden on low &amp; mid income families 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91448" y="6930895"/>
              <a:ext cx="2924296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$ 518bn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3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GB" b="1" dirty="0" smtClean="0"/>
              <a:t>Despite Existing Safety Standards </a:t>
            </a:r>
            <a:r>
              <a:rPr lang="en-GB" b="1" smtClean="0"/>
              <a:t>&amp; Procedures</a:t>
            </a:r>
            <a:endParaRPr lang="en-GB" b="1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66" y="1836738"/>
            <a:ext cx="1866900" cy="2336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49638"/>
            <a:ext cx="1561622" cy="2311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09" y="4330500"/>
            <a:ext cx="1857600" cy="2313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43" y="1830388"/>
            <a:ext cx="1760914" cy="23112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41" y="1849638"/>
            <a:ext cx="1540800" cy="231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10" y="4311450"/>
            <a:ext cx="3953035" cy="23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06" y="1862138"/>
            <a:ext cx="1714500" cy="231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81" y="1849638"/>
            <a:ext cx="1729766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2501900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How to address this situation?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50" y="3382963"/>
            <a:ext cx="10515600" cy="858837"/>
          </a:xfrm>
        </p:spPr>
        <p:txBody>
          <a:bodyPr/>
          <a:lstStyle/>
          <a:p>
            <a:r>
              <a:rPr lang="en-GB" dirty="0" smtClean="0"/>
              <a:t>Fact based, data driven </a:t>
            </a:r>
            <a:r>
              <a:rPr lang="mr-IN" dirty="0" smtClean="0"/>
              <a:t>–</a:t>
            </a:r>
            <a:r>
              <a:rPr lang="en-GB" dirty="0" smtClean="0"/>
              <a:t> Analysing accident data to discover factors and root causes for fatal and serious accidents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7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&amp; Scope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 Improve vehicle road safety in the 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1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Objective &amp; Scope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Improve vehicle road safety by understanding factors influencing fatal &amp; serious accidents in the UK and suggesting suitable measures.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95209" y="3348037"/>
            <a:ext cx="2343600" cy="1800648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7" name="TextBox 6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91446" y="6424093"/>
              <a:ext cx="3054640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Fatal Accident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09002" y="6989604"/>
              <a:ext cx="2917446" cy="29470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A lost life</a:t>
              </a:r>
            </a:p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Within 30 days </a:t>
              </a:r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760609" y="3348033"/>
            <a:ext cx="2343600" cy="1800647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11" name="TextBox 10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56334" y="6424093"/>
              <a:ext cx="3054640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Serious Accident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1446" y="6997986"/>
              <a:ext cx="2917446" cy="29470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Fractures, Burns</a:t>
              </a:r>
              <a:r>
                <a:rPr lang="mr-IN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…</a:t>
              </a: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 </a:t>
              </a:r>
            </a:p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Requires hospitalization and treatment</a:t>
              </a:r>
              <a:endParaRPr lang="en-US" sz="9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7340600" y="3348033"/>
            <a:ext cx="2343600" cy="1800647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15" name="TextBox 14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56334" y="6424093"/>
              <a:ext cx="3054640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Slight Accident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1446" y="6997986"/>
              <a:ext cx="2917446" cy="29470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Sprain, Cut</a:t>
              </a:r>
              <a:r>
                <a:rPr lang="mr-IN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…</a:t>
              </a: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 </a:t>
              </a:r>
            </a:p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Not requiring medial treatment</a:t>
              </a:r>
              <a:endParaRPr lang="en-US" sz="9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1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Information about accidents in the UK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UK police forces collect data on every vehicle collision in the UK on a form called Stats19. 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03314" y="2968297"/>
            <a:ext cx="2510659" cy="104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Accidents</a:t>
            </a: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Accident records across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2010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2015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94113" y="2971800"/>
            <a:ext cx="2575150" cy="104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>
                <a:solidFill>
                  <a:schemeClr val="dk1"/>
                </a:solidFill>
              </a:rPr>
              <a:t>Vehicles</a:t>
            </a:r>
          </a:p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Details of all the vehicles involved in an accident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90482" y="2971800"/>
            <a:ext cx="2695018" cy="104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 smtClean="0">
                <a:solidFill>
                  <a:schemeClr val="dk1"/>
                </a:solidFill>
              </a:rPr>
              <a:t>Causalities</a:t>
            </a:r>
            <a:endParaRPr lang="en-US" dirty="0">
              <a:solidFill>
                <a:schemeClr val="dk1"/>
              </a:solidFill>
            </a:endParaRPr>
          </a:p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Details of all the casualties involved in an accident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3314" y="4008822"/>
            <a:ext cx="2510659" cy="1817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Accident Severity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No. of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No. of causalities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Day &amp; Time </a:t>
            </a:r>
            <a:r>
              <a:rPr lang="en-US" sz="1100" dirty="0" smtClean="0"/>
              <a:t>of accident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Road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Weather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Pedestrian </a:t>
            </a:r>
            <a:r>
              <a:rPr lang="en-US" sz="1100" dirty="0" smtClean="0"/>
              <a:t>Information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694112" y="4009370"/>
            <a:ext cx="2575151" cy="1817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Vehicle Type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Vehicle Manoeuvre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Accident Location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 of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Gender of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Engine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 of vehicle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Driver in home area or </a:t>
            </a:r>
            <a:r>
              <a:rPr lang="en-US" sz="1200" dirty="0" smtClean="0"/>
              <a:t>not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8290482" y="4008821"/>
            <a:ext cx="2695018" cy="18204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Gender of casualty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 of casualty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Casualty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Vehicle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If pedestrian, location/movement/road maintenance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Car/Bus Occupant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Casualty in home area or </a:t>
            </a:r>
            <a:r>
              <a:rPr lang="en-US" sz="1200" dirty="0" smtClean="0"/>
              <a:t>not</a:t>
            </a:r>
            <a:endParaRPr lang="en-US" sz="1200" dirty="0"/>
          </a:p>
        </p:txBody>
      </p:sp>
      <p:sp>
        <p:nvSpPr>
          <p:cNvPr id="10" name="Left-Right Arrow 9"/>
          <p:cNvSpPr/>
          <p:nvPr/>
        </p:nvSpPr>
        <p:spPr>
          <a:xfrm>
            <a:off x="3746192" y="4234794"/>
            <a:ext cx="777765" cy="44143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7390990" y="4234794"/>
            <a:ext cx="777765" cy="44143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2243</Words>
  <Application>Microsoft Macintosh PowerPoint</Application>
  <PresentationFormat>Widescreen</PresentationFormat>
  <Paragraphs>387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 Unicode MS</vt:lpstr>
      <vt:lpstr>Calibri</vt:lpstr>
      <vt:lpstr>Calibri Light</vt:lpstr>
      <vt:lpstr>Mangal</vt:lpstr>
      <vt:lpstr>Segoe UI Light</vt:lpstr>
      <vt:lpstr>Times New Roman</vt:lpstr>
      <vt:lpstr>Arial</vt:lpstr>
      <vt:lpstr>Office Theme</vt:lpstr>
      <vt:lpstr>Improve vehicle road safety by analysing accident data </vt:lpstr>
      <vt:lpstr>Agenda</vt:lpstr>
      <vt:lpstr>Need to improve vehicle road safety</vt:lpstr>
      <vt:lpstr>Devastating impact of Accidents </vt:lpstr>
      <vt:lpstr>Despite Existing Safety Standards &amp; Procedures</vt:lpstr>
      <vt:lpstr>How to address this situation?</vt:lpstr>
      <vt:lpstr>Objective &amp; Scope</vt:lpstr>
      <vt:lpstr>Objective &amp; Scope</vt:lpstr>
      <vt:lpstr>Information about accidents in the UK</vt:lpstr>
      <vt:lpstr>Analytical Approach</vt:lpstr>
      <vt:lpstr>Analytical Approach to identify factors influencing fatal &amp; serious accidents </vt:lpstr>
      <vt:lpstr>Insights on Accidents in the UK from 2010 to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 influencing fatal accidents</vt:lpstr>
      <vt:lpstr>Factors influencing Fatal Accidents</vt:lpstr>
      <vt:lpstr>Model Performance for Fatal Accidents</vt:lpstr>
      <vt:lpstr>Factors influencing serious accidents</vt:lpstr>
      <vt:lpstr>Factors influencing Serious Accidents</vt:lpstr>
      <vt:lpstr>Model Performance for Serious Accidents</vt:lpstr>
      <vt:lpstr>Summary &amp; Recommendations</vt:lpstr>
      <vt:lpstr>Summary – Fatal Accidents  </vt:lpstr>
      <vt:lpstr>Summary – Serious Accidents</vt:lpstr>
      <vt:lpstr>Learn More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 vehicle road safety by analysing accident data </dc:title>
  <dc:subject/>
  <dc:creator>Tarun Kamal Khiani</dc:creator>
  <cp:keywords/>
  <dc:description/>
  <cp:lastModifiedBy>Tarun Kamal Khiani</cp:lastModifiedBy>
  <cp:revision>211</cp:revision>
  <dcterms:created xsi:type="dcterms:W3CDTF">2017-11-29T06:24:52Z</dcterms:created>
  <dcterms:modified xsi:type="dcterms:W3CDTF">2017-11-30T15:12:10Z</dcterms:modified>
  <cp:category/>
</cp:coreProperties>
</file>